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79" r:id="rId3"/>
    <p:sldId id="289" r:id="rId4"/>
    <p:sldId id="278" r:id="rId5"/>
    <p:sldId id="280" r:id="rId6"/>
    <p:sldId id="274" r:id="rId7"/>
    <p:sldId id="286" r:id="rId8"/>
    <p:sldId id="262" r:id="rId9"/>
    <p:sldId id="277" r:id="rId10"/>
    <p:sldId id="266" r:id="rId11"/>
    <p:sldId id="268" r:id="rId12"/>
    <p:sldId id="270" r:id="rId13"/>
    <p:sldId id="269" r:id="rId14"/>
    <p:sldId id="267" r:id="rId15"/>
    <p:sldId id="284" r:id="rId16"/>
    <p:sldId id="285" r:id="rId17"/>
    <p:sldId id="264" r:id="rId18"/>
    <p:sldId id="260" r:id="rId19"/>
    <p:sldId id="291" r:id="rId20"/>
    <p:sldId id="282" r:id="rId21"/>
    <p:sldId id="275" r:id="rId22"/>
    <p:sldId id="271" r:id="rId23"/>
    <p:sldId id="294" r:id="rId24"/>
    <p:sldId id="290" r:id="rId25"/>
    <p:sldId id="292" r:id="rId26"/>
    <p:sldId id="281" r:id="rId27"/>
    <p:sldId id="293" r:id="rId28"/>
    <p:sldId id="287" r:id="rId29"/>
    <p:sldId id="261" r:id="rId30"/>
    <p:sldId id="273" r:id="rId31"/>
    <p:sldId id="257" r:id="rId32"/>
    <p:sldId id="276" r:id="rId33"/>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70256" autoAdjust="0"/>
  </p:normalViewPr>
  <p:slideViewPr>
    <p:cSldViewPr>
      <p:cViewPr varScale="1">
        <p:scale>
          <a:sx n="34" d="100"/>
          <a:sy n="34"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6F7B1-73E0-44D7-A3A5-3F5E8FFD5F9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45EC8DF8-2649-43B8-A80F-AB9F599A73C5}">
      <dgm:prSet phldrT="[Text]"/>
      <dgm:spPr/>
      <dgm:t>
        <a:bodyPr/>
        <a:lstStyle/>
        <a:p>
          <a:r>
            <a:rPr lang="en-US" dirty="0" smtClean="0"/>
            <a:t>Digital Media</a:t>
          </a:r>
          <a:endParaRPr lang="en-US" dirty="0"/>
        </a:p>
      </dgm:t>
    </dgm:pt>
    <dgm:pt modelId="{03DD324E-2176-4433-815D-B3293E0A7409}" type="parTrans" cxnId="{C4414784-A2D4-486A-BD24-7048CE475E74}">
      <dgm:prSet/>
      <dgm:spPr/>
      <dgm:t>
        <a:bodyPr/>
        <a:lstStyle/>
        <a:p>
          <a:endParaRPr lang="en-US"/>
        </a:p>
      </dgm:t>
    </dgm:pt>
    <dgm:pt modelId="{E9FFF8E2-7430-454B-B1D5-79ABD0871A1F}" type="sibTrans" cxnId="{C4414784-A2D4-486A-BD24-7048CE475E74}">
      <dgm:prSet/>
      <dgm:spPr/>
      <dgm:t>
        <a:bodyPr/>
        <a:lstStyle/>
        <a:p>
          <a:endParaRPr lang="en-US"/>
        </a:p>
      </dgm:t>
    </dgm:pt>
    <dgm:pt modelId="{2FA21DC7-7E9B-42D3-B060-8885C8BDC3FC}">
      <dgm:prSet phldrT="[Text]"/>
      <dgm:spPr/>
      <dgm:t>
        <a:bodyPr/>
        <a:lstStyle/>
        <a:p>
          <a:r>
            <a:rPr lang="en-US" dirty="0" smtClean="0"/>
            <a:t>Anthropology</a:t>
          </a:r>
          <a:endParaRPr lang="en-US" dirty="0"/>
        </a:p>
      </dgm:t>
    </dgm:pt>
    <dgm:pt modelId="{E2B567AE-10F6-46FE-A9A6-FEEB55C830AC}" type="parTrans" cxnId="{6BA5EBB6-84B9-4545-87A6-8F7483226C92}">
      <dgm:prSet/>
      <dgm:spPr/>
      <dgm:t>
        <a:bodyPr/>
        <a:lstStyle/>
        <a:p>
          <a:endParaRPr lang="en-US"/>
        </a:p>
      </dgm:t>
    </dgm:pt>
    <dgm:pt modelId="{AB30E8DF-5B63-4B28-8EFA-192366DFB553}" type="sibTrans" cxnId="{6BA5EBB6-84B9-4545-87A6-8F7483226C92}">
      <dgm:prSet/>
      <dgm:spPr/>
      <dgm:t>
        <a:bodyPr/>
        <a:lstStyle/>
        <a:p>
          <a:endParaRPr lang="en-US"/>
        </a:p>
      </dgm:t>
    </dgm:pt>
    <dgm:pt modelId="{B2A6D483-35FC-4C8E-9D71-2CE432176D38}">
      <dgm:prSet phldrT="[Text]"/>
      <dgm:spPr/>
      <dgm:t>
        <a:bodyPr/>
        <a:lstStyle/>
        <a:p>
          <a:r>
            <a:rPr lang="en-US" dirty="0" smtClean="0"/>
            <a:t>Computer Science</a:t>
          </a:r>
          <a:endParaRPr lang="en-US" dirty="0"/>
        </a:p>
      </dgm:t>
    </dgm:pt>
    <dgm:pt modelId="{6517650D-8293-4F8F-B559-3006ED667291}" type="parTrans" cxnId="{8C1B619F-3EBC-4149-8717-7800425F4FCF}">
      <dgm:prSet/>
      <dgm:spPr/>
      <dgm:t>
        <a:bodyPr/>
        <a:lstStyle/>
        <a:p>
          <a:endParaRPr lang="en-US"/>
        </a:p>
      </dgm:t>
    </dgm:pt>
    <dgm:pt modelId="{05152DAE-26BB-4286-9122-B23A788C15B0}" type="sibTrans" cxnId="{8C1B619F-3EBC-4149-8717-7800425F4FCF}">
      <dgm:prSet/>
      <dgm:spPr/>
      <dgm:t>
        <a:bodyPr/>
        <a:lstStyle/>
        <a:p>
          <a:endParaRPr lang="en-US"/>
        </a:p>
      </dgm:t>
    </dgm:pt>
    <dgm:pt modelId="{4DA829E6-30A1-45E1-970B-0A8AA282F2A6}">
      <dgm:prSet phldrT="[Text]"/>
      <dgm:spPr/>
      <dgm:t>
        <a:bodyPr/>
        <a:lstStyle/>
        <a:p>
          <a:r>
            <a:rPr lang="en-US" dirty="0" smtClean="0"/>
            <a:t>Theatre</a:t>
          </a:r>
          <a:endParaRPr lang="en-US" dirty="0"/>
        </a:p>
      </dgm:t>
    </dgm:pt>
    <dgm:pt modelId="{6100C654-450A-4A1A-8BBA-C0FBFEABA22F}" type="parTrans" cxnId="{803F2DF9-C676-4CBB-A186-B35F52E9D12A}">
      <dgm:prSet/>
      <dgm:spPr/>
      <dgm:t>
        <a:bodyPr/>
        <a:lstStyle/>
        <a:p>
          <a:endParaRPr lang="en-US"/>
        </a:p>
      </dgm:t>
    </dgm:pt>
    <dgm:pt modelId="{C26E507A-4C0F-44B4-BEB8-8CCC4550EA4B}" type="sibTrans" cxnId="{803F2DF9-C676-4CBB-A186-B35F52E9D12A}">
      <dgm:prSet/>
      <dgm:spPr/>
      <dgm:t>
        <a:bodyPr/>
        <a:lstStyle/>
        <a:p>
          <a:endParaRPr lang="en-US"/>
        </a:p>
      </dgm:t>
    </dgm:pt>
    <dgm:pt modelId="{53D731B7-30C3-4836-BF0B-A1C55FF4CFB3}">
      <dgm:prSet phldrT="[Text]"/>
      <dgm:spPr/>
      <dgm:t>
        <a:bodyPr/>
        <a:lstStyle/>
        <a:p>
          <a:r>
            <a:rPr lang="en-US" dirty="0" smtClean="0"/>
            <a:t>English</a:t>
          </a:r>
          <a:endParaRPr lang="en-US" dirty="0"/>
        </a:p>
      </dgm:t>
    </dgm:pt>
    <dgm:pt modelId="{A2226EE2-5A60-4E8F-9F08-EF874126970E}" type="parTrans" cxnId="{72E188B5-CFE4-4FB4-AE00-F2FE10D8F209}">
      <dgm:prSet/>
      <dgm:spPr/>
      <dgm:t>
        <a:bodyPr/>
        <a:lstStyle/>
        <a:p>
          <a:endParaRPr lang="en-US"/>
        </a:p>
      </dgm:t>
    </dgm:pt>
    <dgm:pt modelId="{9DB8256A-5CEC-40ED-B76E-BDA247D3FA0D}" type="sibTrans" cxnId="{72E188B5-CFE4-4FB4-AE00-F2FE10D8F209}">
      <dgm:prSet/>
      <dgm:spPr/>
      <dgm:t>
        <a:bodyPr/>
        <a:lstStyle/>
        <a:p>
          <a:endParaRPr lang="en-US"/>
        </a:p>
      </dgm:t>
    </dgm:pt>
    <dgm:pt modelId="{F41A49E1-ACBB-4722-B825-4791F78C682F}">
      <dgm:prSet phldrT="[Text]"/>
      <dgm:spPr/>
      <dgm:t>
        <a:bodyPr/>
        <a:lstStyle/>
        <a:p>
          <a:r>
            <a:rPr lang="en-US" dirty="0" smtClean="0"/>
            <a:t>Education</a:t>
          </a:r>
          <a:endParaRPr lang="en-US" dirty="0"/>
        </a:p>
      </dgm:t>
    </dgm:pt>
    <dgm:pt modelId="{93F470DB-2F47-45BC-ADBF-17383734F8EC}" type="parTrans" cxnId="{743B2549-7B25-41E4-8313-64F32C027423}">
      <dgm:prSet/>
      <dgm:spPr/>
      <dgm:t>
        <a:bodyPr/>
        <a:lstStyle/>
        <a:p>
          <a:endParaRPr lang="en-US"/>
        </a:p>
      </dgm:t>
    </dgm:pt>
    <dgm:pt modelId="{804CEB6F-1226-4600-9FC6-1A7E6F08E808}" type="sibTrans" cxnId="{743B2549-7B25-41E4-8313-64F32C027423}">
      <dgm:prSet/>
      <dgm:spPr/>
      <dgm:t>
        <a:bodyPr/>
        <a:lstStyle/>
        <a:p>
          <a:endParaRPr lang="en-US"/>
        </a:p>
      </dgm:t>
    </dgm:pt>
    <dgm:pt modelId="{A5E1D865-01E5-43B7-956F-14D06116D17A}">
      <dgm:prSet phldrT="[Text]"/>
      <dgm:spPr/>
      <dgm:t>
        <a:bodyPr/>
        <a:lstStyle/>
        <a:p>
          <a:r>
            <a:rPr lang="en-US" dirty="0" smtClean="0"/>
            <a:t>Art</a:t>
          </a:r>
          <a:endParaRPr lang="en-US" dirty="0"/>
        </a:p>
      </dgm:t>
    </dgm:pt>
    <dgm:pt modelId="{B7C09CA7-5A6E-4109-AD45-971B533AC632}" type="parTrans" cxnId="{F945187B-035C-4768-996F-F4D28E4AA6B8}">
      <dgm:prSet/>
      <dgm:spPr/>
      <dgm:t>
        <a:bodyPr/>
        <a:lstStyle/>
        <a:p>
          <a:endParaRPr lang="en-US"/>
        </a:p>
      </dgm:t>
    </dgm:pt>
    <dgm:pt modelId="{3D98FF3C-4724-40A6-B46B-B2930C8B166D}" type="sibTrans" cxnId="{F945187B-035C-4768-996F-F4D28E4AA6B8}">
      <dgm:prSet/>
      <dgm:spPr/>
      <dgm:t>
        <a:bodyPr/>
        <a:lstStyle/>
        <a:p>
          <a:endParaRPr lang="en-US"/>
        </a:p>
      </dgm:t>
    </dgm:pt>
    <dgm:pt modelId="{33650685-4F74-420D-B49F-1C88289476CB}">
      <dgm:prSet phldrT="[Text]"/>
      <dgm:spPr/>
      <dgm:t>
        <a:bodyPr/>
        <a:lstStyle/>
        <a:p>
          <a:r>
            <a:rPr lang="en-US" dirty="0" smtClean="0"/>
            <a:t>Business</a:t>
          </a:r>
          <a:endParaRPr lang="en-US" dirty="0"/>
        </a:p>
      </dgm:t>
    </dgm:pt>
    <dgm:pt modelId="{C6ED65A9-91DF-4B4A-B047-FF81BEEA2C5B}" type="parTrans" cxnId="{0156315C-D952-4F0D-930C-EA66F44CB850}">
      <dgm:prSet/>
      <dgm:spPr/>
      <dgm:t>
        <a:bodyPr/>
        <a:lstStyle/>
        <a:p>
          <a:endParaRPr lang="en-US"/>
        </a:p>
      </dgm:t>
    </dgm:pt>
    <dgm:pt modelId="{21D03CCD-2AFD-4CCA-B260-1C76249B7DC3}" type="sibTrans" cxnId="{0156315C-D952-4F0D-930C-EA66F44CB850}">
      <dgm:prSet/>
      <dgm:spPr/>
      <dgm:t>
        <a:bodyPr/>
        <a:lstStyle/>
        <a:p>
          <a:endParaRPr lang="en-US"/>
        </a:p>
      </dgm:t>
    </dgm:pt>
    <dgm:pt modelId="{7FB7A5A8-3672-4568-83B4-867E6453D78D}">
      <dgm:prSet phldrT="[Text]"/>
      <dgm:spPr/>
      <dgm:t>
        <a:bodyPr/>
        <a:lstStyle/>
        <a:p>
          <a:r>
            <a:rPr lang="en-US" dirty="0" smtClean="0"/>
            <a:t>Film</a:t>
          </a:r>
          <a:endParaRPr lang="en-US" dirty="0"/>
        </a:p>
      </dgm:t>
    </dgm:pt>
    <dgm:pt modelId="{A9A5AEF5-58C5-41E2-A0DA-2586999561EA}" type="parTrans" cxnId="{4D2B67AF-2551-4FBE-9013-15C218FCC1F0}">
      <dgm:prSet/>
      <dgm:spPr/>
      <dgm:t>
        <a:bodyPr/>
        <a:lstStyle/>
        <a:p>
          <a:endParaRPr lang="en-US"/>
        </a:p>
      </dgm:t>
    </dgm:pt>
    <dgm:pt modelId="{C3FC48DC-D226-4B95-B8C7-D6D5DD6672EE}" type="sibTrans" cxnId="{4D2B67AF-2551-4FBE-9013-15C218FCC1F0}">
      <dgm:prSet/>
      <dgm:spPr/>
      <dgm:t>
        <a:bodyPr/>
        <a:lstStyle/>
        <a:p>
          <a:endParaRPr lang="en-US"/>
        </a:p>
      </dgm:t>
    </dgm:pt>
    <dgm:pt modelId="{9815CE67-12B5-4355-8074-4DE3CC732A4F}" type="pres">
      <dgm:prSet presAssocID="{6BE6F7B1-73E0-44D7-A3A5-3F5E8FFD5F94}" presName="composite" presStyleCnt="0">
        <dgm:presLayoutVars>
          <dgm:chMax val="1"/>
          <dgm:dir/>
          <dgm:resizeHandles val="exact"/>
        </dgm:presLayoutVars>
      </dgm:prSet>
      <dgm:spPr/>
      <dgm:t>
        <a:bodyPr/>
        <a:lstStyle/>
        <a:p>
          <a:endParaRPr lang="en-US"/>
        </a:p>
      </dgm:t>
    </dgm:pt>
    <dgm:pt modelId="{A4178CB3-AFAB-4A53-958C-FE503EA0EC20}" type="pres">
      <dgm:prSet presAssocID="{6BE6F7B1-73E0-44D7-A3A5-3F5E8FFD5F94}" presName="radial" presStyleCnt="0">
        <dgm:presLayoutVars>
          <dgm:animLvl val="ctr"/>
        </dgm:presLayoutVars>
      </dgm:prSet>
      <dgm:spPr/>
    </dgm:pt>
    <dgm:pt modelId="{70B40A78-777B-4C76-9A1E-8DAEDED7DA83}" type="pres">
      <dgm:prSet presAssocID="{45EC8DF8-2649-43B8-A80F-AB9F599A73C5}" presName="centerShape" presStyleLbl="vennNode1" presStyleIdx="0" presStyleCnt="9"/>
      <dgm:spPr/>
      <dgm:t>
        <a:bodyPr/>
        <a:lstStyle/>
        <a:p>
          <a:endParaRPr lang="en-US"/>
        </a:p>
      </dgm:t>
    </dgm:pt>
    <dgm:pt modelId="{7AA1913E-16CF-4C03-A86D-1F7F79877742}" type="pres">
      <dgm:prSet presAssocID="{2FA21DC7-7E9B-42D3-B060-8885C8BDC3FC}" presName="node" presStyleLbl="vennNode1" presStyleIdx="1" presStyleCnt="9">
        <dgm:presLayoutVars>
          <dgm:bulletEnabled val="1"/>
        </dgm:presLayoutVars>
      </dgm:prSet>
      <dgm:spPr/>
      <dgm:t>
        <a:bodyPr/>
        <a:lstStyle/>
        <a:p>
          <a:endParaRPr lang="en-US"/>
        </a:p>
      </dgm:t>
    </dgm:pt>
    <dgm:pt modelId="{1CB2E5AF-06BC-4E68-A10C-69C7DDA998FB}" type="pres">
      <dgm:prSet presAssocID="{B2A6D483-35FC-4C8E-9D71-2CE432176D38}" presName="node" presStyleLbl="vennNode1" presStyleIdx="2" presStyleCnt="9">
        <dgm:presLayoutVars>
          <dgm:bulletEnabled val="1"/>
        </dgm:presLayoutVars>
      </dgm:prSet>
      <dgm:spPr/>
      <dgm:t>
        <a:bodyPr/>
        <a:lstStyle/>
        <a:p>
          <a:endParaRPr lang="en-US"/>
        </a:p>
      </dgm:t>
    </dgm:pt>
    <dgm:pt modelId="{42E2C84A-2F15-4DEC-8776-24F1744C9490}" type="pres">
      <dgm:prSet presAssocID="{4DA829E6-30A1-45E1-970B-0A8AA282F2A6}" presName="node" presStyleLbl="vennNode1" presStyleIdx="3" presStyleCnt="9">
        <dgm:presLayoutVars>
          <dgm:bulletEnabled val="1"/>
        </dgm:presLayoutVars>
      </dgm:prSet>
      <dgm:spPr/>
      <dgm:t>
        <a:bodyPr/>
        <a:lstStyle/>
        <a:p>
          <a:endParaRPr lang="en-US"/>
        </a:p>
      </dgm:t>
    </dgm:pt>
    <dgm:pt modelId="{956B6D4A-036B-4412-9371-E672B4DAF1B2}" type="pres">
      <dgm:prSet presAssocID="{53D731B7-30C3-4836-BF0B-A1C55FF4CFB3}" presName="node" presStyleLbl="vennNode1" presStyleIdx="4" presStyleCnt="9">
        <dgm:presLayoutVars>
          <dgm:bulletEnabled val="1"/>
        </dgm:presLayoutVars>
      </dgm:prSet>
      <dgm:spPr/>
      <dgm:t>
        <a:bodyPr/>
        <a:lstStyle/>
        <a:p>
          <a:endParaRPr lang="en-US"/>
        </a:p>
      </dgm:t>
    </dgm:pt>
    <dgm:pt modelId="{70B4F153-67A8-4A3F-B6F9-B8B53111FFE0}" type="pres">
      <dgm:prSet presAssocID="{F41A49E1-ACBB-4722-B825-4791F78C682F}" presName="node" presStyleLbl="vennNode1" presStyleIdx="5" presStyleCnt="9">
        <dgm:presLayoutVars>
          <dgm:bulletEnabled val="1"/>
        </dgm:presLayoutVars>
      </dgm:prSet>
      <dgm:spPr/>
      <dgm:t>
        <a:bodyPr/>
        <a:lstStyle/>
        <a:p>
          <a:endParaRPr lang="en-US"/>
        </a:p>
      </dgm:t>
    </dgm:pt>
    <dgm:pt modelId="{94880C0F-3467-4CCA-9116-DF96EB44918A}" type="pres">
      <dgm:prSet presAssocID="{A5E1D865-01E5-43B7-956F-14D06116D17A}" presName="node" presStyleLbl="vennNode1" presStyleIdx="6" presStyleCnt="9">
        <dgm:presLayoutVars>
          <dgm:bulletEnabled val="1"/>
        </dgm:presLayoutVars>
      </dgm:prSet>
      <dgm:spPr/>
      <dgm:t>
        <a:bodyPr/>
        <a:lstStyle/>
        <a:p>
          <a:endParaRPr lang="en-US"/>
        </a:p>
      </dgm:t>
    </dgm:pt>
    <dgm:pt modelId="{AAA254EC-AD1C-4EED-BE60-F740767916A7}" type="pres">
      <dgm:prSet presAssocID="{33650685-4F74-420D-B49F-1C88289476CB}" presName="node" presStyleLbl="vennNode1" presStyleIdx="7" presStyleCnt="9">
        <dgm:presLayoutVars>
          <dgm:bulletEnabled val="1"/>
        </dgm:presLayoutVars>
      </dgm:prSet>
      <dgm:spPr/>
      <dgm:t>
        <a:bodyPr/>
        <a:lstStyle/>
        <a:p>
          <a:endParaRPr lang="en-US"/>
        </a:p>
      </dgm:t>
    </dgm:pt>
    <dgm:pt modelId="{AC4CCA88-D6B8-4E8F-9AC9-9CFADC735570}" type="pres">
      <dgm:prSet presAssocID="{7FB7A5A8-3672-4568-83B4-867E6453D78D}" presName="node" presStyleLbl="vennNode1" presStyleIdx="8" presStyleCnt="9">
        <dgm:presLayoutVars>
          <dgm:bulletEnabled val="1"/>
        </dgm:presLayoutVars>
      </dgm:prSet>
      <dgm:spPr/>
      <dgm:t>
        <a:bodyPr/>
        <a:lstStyle/>
        <a:p>
          <a:endParaRPr lang="en-US"/>
        </a:p>
      </dgm:t>
    </dgm:pt>
  </dgm:ptLst>
  <dgm:cxnLst>
    <dgm:cxn modelId="{8C1B619F-3EBC-4149-8717-7800425F4FCF}" srcId="{45EC8DF8-2649-43B8-A80F-AB9F599A73C5}" destId="{B2A6D483-35FC-4C8E-9D71-2CE432176D38}" srcOrd="1" destOrd="0" parTransId="{6517650D-8293-4F8F-B559-3006ED667291}" sibTransId="{05152DAE-26BB-4286-9122-B23A788C15B0}"/>
    <dgm:cxn modelId="{39476836-4E6F-43C3-99A0-B1B5CBB32D43}" type="presOf" srcId="{6BE6F7B1-73E0-44D7-A3A5-3F5E8FFD5F94}" destId="{9815CE67-12B5-4355-8074-4DE3CC732A4F}" srcOrd="0" destOrd="0" presId="urn:microsoft.com/office/officeart/2005/8/layout/radial3"/>
    <dgm:cxn modelId="{924739D1-4287-4ACF-ACA9-A0B0F30E6AF0}" type="presOf" srcId="{45EC8DF8-2649-43B8-A80F-AB9F599A73C5}" destId="{70B40A78-777B-4C76-9A1E-8DAEDED7DA83}" srcOrd="0" destOrd="0" presId="urn:microsoft.com/office/officeart/2005/8/layout/radial3"/>
    <dgm:cxn modelId="{4D2B67AF-2551-4FBE-9013-15C218FCC1F0}" srcId="{45EC8DF8-2649-43B8-A80F-AB9F599A73C5}" destId="{7FB7A5A8-3672-4568-83B4-867E6453D78D}" srcOrd="7" destOrd="0" parTransId="{A9A5AEF5-58C5-41E2-A0DA-2586999561EA}" sibTransId="{C3FC48DC-D226-4B95-B8C7-D6D5DD6672EE}"/>
    <dgm:cxn modelId="{F945187B-035C-4768-996F-F4D28E4AA6B8}" srcId="{45EC8DF8-2649-43B8-A80F-AB9F599A73C5}" destId="{A5E1D865-01E5-43B7-956F-14D06116D17A}" srcOrd="5" destOrd="0" parTransId="{B7C09CA7-5A6E-4109-AD45-971B533AC632}" sibTransId="{3D98FF3C-4724-40A6-B46B-B2930C8B166D}"/>
    <dgm:cxn modelId="{0156315C-D952-4F0D-930C-EA66F44CB850}" srcId="{45EC8DF8-2649-43B8-A80F-AB9F599A73C5}" destId="{33650685-4F74-420D-B49F-1C88289476CB}" srcOrd="6" destOrd="0" parTransId="{C6ED65A9-91DF-4B4A-B047-FF81BEEA2C5B}" sibTransId="{21D03CCD-2AFD-4CCA-B260-1C76249B7DC3}"/>
    <dgm:cxn modelId="{166FA884-00E1-469F-8456-0B0A8E3FC1F1}" type="presOf" srcId="{A5E1D865-01E5-43B7-956F-14D06116D17A}" destId="{94880C0F-3467-4CCA-9116-DF96EB44918A}" srcOrd="0" destOrd="0" presId="urn:microsoft.com/office/officeart/2005/8/layout/radial3"/>
    <dgm:cxn modelId="{CBDA9C16-DD44-4F2A-B7D7-AFC3476FD4E6}" type="presOf" srcId="{B2A6D483-35FC-4C8E-9D71-2CE432176D38}" destId="{1CB2E5AF-06BC-4E68-A10C-69C7DDA998FB}" srcOrd="0" destOrd="0" presId="urn:microsoft.com/office/officeart/2005/8/layout/radial3"/>
    <dgm:cxn modelId="{C4414784-A2D4-486A-BD24-7048CE475E74}" srcId="{6BE6F7B1-73E0-44D7-A3A5-3F5E8FFD5F94}" destId="{45EC8DF8-2649-43B8-A80F-AB9F599A73C5}" srcOrd="0" destOrd="0" parTransId="{03DD324E-2176-4433-815D-B3293E0A7409}" sibTransId="{E9FFF8E2-7430-454B-B1D5-79ABD0871A1F}"/>
    <dgm:cxn modelId="{7ABE8A79-373A-4BE6-9D09-548F10F218CB}" type="presOf" srcId="{33650685-4F74-420D-B49F-1C88289476CB}" destId="{AAA254EC-AD1C-4EED-BE60-F740767916A7}" srcOrd="0" destOrd="0" presId="urn:microsoft.com/office/officeart/2005/8/layout/radial3"/>
    <dgm:cxn modelId="{803F2DF9-C676-4CBB-A186-B35F52E9D12A}" srcId="{45EC8DF8-2649-43B8-A80F-AB9F599A73C5}" destId="{4DA829E6-30A1-45E1-970B-0A8AA282F2A6}" srcOrd="2" destOrd="0" parTransId="{6100C654-450A-4A1A-8BBA-C0FBFEABA22F}" sibTransId="{C26E507A-4C0F-44B4-BEB8-8CCC4550EA4B}"/>
    <dgm:cxn modelId="{D1C48C7A-6AB3-4DEA-A7C3-BEE543A07DFC}" type="presOf" srcId="{7FB7A5A8-3672-4568-83B4-867E6453D78D}" destId="{AC4CCA88-D6B8-4E8F-9AC9-9CFADC735570}" srcOrd="0" destOrd="0" presId="urn:microsoft.com/office/officeart/2005/8/layout/radial3"/>
    <dgm:cxn modelId="{3C4336EC-7555-46BF-9CBD-646614BA3770}" type="presOf" srcId="{53D731B7-30C3-4836-BF0B-A1C55FF4CFB3}" destId="{956B6D4A-036B-4412-9371-E672B4DAF1B2}" srcOrd="0" destOrd="0" presId="urn:microsoft.com/office/officeart/2005/8/layout/radial3"/>
    <dgm:cxn modelId="{4A6AEBF8-7240-43F2-A4A6-1D1E72DD555C}" type="presOf" srcId="{4DA829E6-30A1-45E1-970B-0A8AA282F2A6}" destId="{42E2C84A-2F15-4DEC-8776-24F1744C9490}" srcOrd="0" destOrd="0" presId="urn:microsoft.com/office/officeart/2005/8/layout/radial3"/>
    <dgm:cxn modelId="{C0E1A710-9D07-4283-880D-8E2974AD2D4F}" type="presOf" srcId="{2FA21DC7-7E9B-42D3-B060-8885C8BDC3FC}" destId="{7AA1913E-16CF-4C03-A86D-1F7F79877742}" srcOrd="0" destOrd="0" presId="urn:microsoft.com/office/officeart/2005/8/layout/radial3"/>
    <dgm:cxn modelId="{E39D8F13-9A66-4DCC-88B5-574C6E8987D1}" type="presOf" srcId="{F41A49E1-ACBB-4722-B825-4791F78C682F}" destId="{70B4F153-67A8-4A3F-B6F9-B8B53111FFE0}" srcOrd="0" destOrd="0" presId="urn:microsoft.com/office/officeart/2005/8/layout/radial3"/>
    <dgm:cxn modelId="{72E188B5-CFE4-4FB4-AE00-F2FE10D8F209}" srcId="{45EC8DF8-2649-43B8-A80F-AB9F599A73C5}" destId="{53D731B7-30C3-4836-BF0B-A1C55FF4CFB3}" srcOrd="3" destOrd="0" parTransId="{A2226EE2-5A60-4E8F-9F08-EF874126970E}" sibTransId="{9DB8256A-5CEC-40ED-B76E-BDA247D3FA0D}"/>
    <dgm:cxn modelId="{6BA5EBB6-84B9-4545-87A6-8F7483226C92}" srcId="{45EC8DF8-2649-43B8-A80F-AB9F599A73C5}" destId="{2FA21DC7-7E9B-42D3-B060-8885C8BDC3FC}" srcOrd="0" destOrd="0" parTransId="{E2B567AE-10F6-46FE-A9A6-FEEB55C830AC}" sibTransId="{AB30E8DF-5B63-4B28-8EFA-192366DFB553}"/>
    <dgm:cxn modelId="{743B2549-7B25-41E4-8313-64F32C027423}" srcId="{45EC8DF8-2649-43B8-A80F-AB9F599A73C5}" destId="{F41A49E1-ACBB-4722-B825-4791F78C682F}" srcOrd="4" destOrd="0" parTransId="{93F470DB-2F47-45BC-ADBF-17383734F8EC}" sibTransId="{804CEB6F-1226-4600-9FC6-1A7E6F08E808}"/>
    <dgm:cxn modelId="{CFE281A7-9D99-4893-9B9B-25FD0E34C556}" type="presParOf" srcId="{9815CE67-12B5-4355-8074-4DE3CC732A4F}" destId="{A4178CB3-AFAB-4A53-958C-FE503EA0EC20}" srcOrd="0" destOrd="0" presId="urn:microsoft.com/office/officeart/2005/8/layout/radial3"/>
    <dgm:cxn modelId="{41270EA7-C29B-4D07-B975-46B1D0DE37C6}" type="presParOf" srcId="{A4178CB3-AFAB-4A53-958C-FE503EA0EC20}" destId="{70B40A78-777B-4C76-9A1E-8DAEDED7DA83}" srcOrd="0" destOrd="0" presId="urn:microsoft.com/office/officeart/2005/8/layout/radial3"/>
    <dgm:cxn modelId="{827551DC-A50D-41B9-8AE1-E5FFD4A5EC81}" type="presParOf" srcId="{A4178CB3-AFAB-4A53-958C-FE503EA0EC20}" destId="{7AA1913E-16CF-4C03-A86D-1F7F79877742}" srcOrd="1" destOrd="0" presId="urn:microsoft.com/office/officeart/2005/8/layout/radial3"/>
    <dgm:cxn modelId="{97DA49C6-E7FA-4F0D-BE23-F577A4EE7968}" type="presParOf" srcId="{A4178CB3-AFAB-4A53-958C-FE503EA0EC20}" destId="{1CB2E5AF-06BC-4E68-A10C-69C7DDA998FB}" srcOrd="2" destOrd="0" presId="urn:microsoft.com/office/officeart/2005/8/layout/radial3"/>
    <dgm:cxn modelId="{988EC6A8-1DB0-4619-9047-AA2A0B1D5463}" type="presParOf" srcId="{A4178CB3-AFAB-4A53-958C-FE503EA0EC20}" destId="{42E2C84A-2F15-4DEC-8776-24F1744C9490}" srcOrd="3" destOrd="0" presId="urn:microsoft.com/office/officeart/2005/8/layout/radial3"/>
    <dgm:cxn modelId="{6B422B63-ED12-47E6-A793-04F63127AAFB}" type="presParOf" srcId="{A4178CB3-AFAB-4A53-958C-FE503EA0EC20}" destId="{956B6D4A-036B-4412-9371-E672B4DAF1B2}" srcOrd="4" destOrd="0" presId="urn:microsoft.com/office/officeart/2005/8/layout/radial3"/>
    <dgm:cxn modelId="{1FCFAFDF-380E-4E88-9C7E-C133D13A7C96}" type="presParOf" srcId="{A4178CB3-AFAB-4A53-958C-FE503EA0EC20}" destId="{70B4F153-67A8-4A3F-B6F9-B8B53111FFE0}" srcOrd="5" destOrd="0" presId="urn:microsoft.com/office/officeart/2005/8/layout/radial3"/>
    <dgm:cxn modelId="{A2C6502E-76E8-47C2-B56D-0D0DF8BB1A02}" type="presParOf" srcId="{A4178CB3-AFAB-4A53-958C-FE503EA0EC20}" destId="{94880C0F-3467-4CCA-9116-DF96EB44918A}" srcOrd="6" destOrd="0" presId="urn:microsoft.com/office/officeart/2005/8/layout/radial3"/>
    <dgm:cxn modelId="{19FC404C-0FE3-4D58-A56F-236473AAA826}" type="presParOf" srcId="{A4178CB3-AFAB-4A53-958C-FE503EA0EC20}" destId="{AAA254EC-AD1C-4EED-BE60-F740767916A7}" srcOrd="7" destOrd="0" presId="urn:microsoft.com/office/officeart/2005/8/layout/radial3"/>
    <dgm:cxn modelId="{5BA83139-2D0E-4761-B496-D04024D7C4D8}" type="presParOf" srcId="{A4178CB3-AFAB-4A53-958C-FE503EA0EC20}" destId="{AC4CCA88-D6B8-4E8F-9AC9-9CFADC735570}" srcOrd="8"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B40A78-777B-4C76-9A1E-8DAEDED7DA83}">
      <dsp:nvSpPr>
        <dsp:cNvPr id="0" name=""/>
        <dsp:cNvSpPr/>
      </dsp:nvSpPr>
      <dsp:spPr>
        <a:xfrm>
          <a:off x="2568178" y="1425178"/>
          <a:ext cx="3550443" cy="35504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Digital Media</a:t>
          </a:r>
          <a:endParaRPr lang="en-US" sz="6500" kern="1200" dirty="0"/>
        </a:p>
      </dsp:txBody>
      <dsp:txXfrm>
        <a:off x="2568178" y="1425178"/>
        <a:ext cx="3550443" cy="3550443"/>
      </dsp:txXfrm>
    </dsp:sp>
    <dsp:sp modelId="{7AA1913E-16CF-4C03-A86D-1F7F79877742}">
      <dsp:nvSpPr>
        <dsp:cNvPr id="0" name=""/>
        <dsp:cNvSpPr/>
      </dsp:nvSpPr>
      <dsp:spPr>
        <a:xfrm>
          <a:off x="3455789" y="633"/>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Anthropology</a:t>
          </a:r>
          <a:endParaRPr lang="en-US" sz="1700" kern="1200" dirty="0"/>
        </a:p>
      </dsp:txBody>
      <dsp:txXfrm>
        <a:off x="3455789" y="633"/>
        <a:ext cx="1775221" cy="1775221"/>
      </dsp:txXfrm>
    </dsp:sp>
    <dsp:sp modelId="{1CB2E5AF-06BC-4E68-A10C-69C7DDA998FB}">
      <dsp:nvSpPr>
        <dsp:cNvPr id="0" name=""/>
        <dsp:cNvSpPr/>
      </dsp:nvSpPr>
      <dsp:spPr>
        <a:xfrm>
          <a:off x="5090729" y="677848"/>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Computer Science</a:t>
          </a:r>
          <a:endParaRPr lang="en-US" sz="1700" kern="1200" dirty="0"/>
        </a:p>
      </dsp:txBody>
      <dsp:txXfrm>
        <a:off x="5090729" y="677848"/>
        <a:ext cx="1775221" cy="1775221"/>
      </dsp:txXfrm>
    </dsp:sp>
    <dsp:sp modelId="{42E2C84A-2F15-4DEC-8776-24F1744C9490}">
      <dsp:nvSpPr>
        <dsp:cNvPr id="0" name=""/>
        <dsp:cNvSpPr/>
      </dsp:nvSpPr>
      <dsp:spPr>
        <a:xfrm>
          <a:off x="5767944" y="2312789"/>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Theatre</a:t>
          </a:r>
          <a:endParaRPr lang="en-US" sz="1700" kern="1200" dirty="0"/>
        </a:p>
      </dsp:txBody>
      <dsp:txXfrm>
        <a:off x="5767944" y="2312789"/>
        <a:ext cx="1775221" cy="1775221"/>
      </dsp:txXfrm>
    </dsp:sp>
    <dsp:sp modelId="{956B6D4A-036B-4412-9371-E672B4DAF1B2}">
      <dsp:nvSpPr>
        <dsp:cNvPr id="0" name=""/>
        <dsp:cNvSpPr/>
      </dsp:nvSpPr>
      <dsp:spPr>
        <a:xfrm>
          <a:off x="5090729" y="3947729"/>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English</a:t>
          </a:r>
          <a:endParaRPr lang="en-US" sz="1700" kern="1200" dirty="0"/>
        </a:p>
      </dsp:txBody>
      <dsp:txXfrm>
        <a:off x="5090729" y="3947729"/>
        <a:ext cx="1775221" cy="1775221"/>
      </dsp:txXfrm>
    </dsp:sp>
    <dsp:sp modelId="{70B4F153-67A8-4A3F-B6F9-B8B53111FFE0}">
      <dsp:nvSpPr>
        <dsp:cNvPr id="0" name=""/>
        <dsp:cNvSpPr/>
      </dsp:nvSpPr>
      <dsp:spPr>
        <a:xfrm>
          <a:off x="3455789" y="4624944"/>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Education</a:t>
          </a:r>
          <a:endParaRPr lang="en-US" sz="1700" kern="1200" dirty="0"/>
        </a:p>
      </dsp:txBody>
      <dsp:txXfrm>
        <a:off x="3455789" y="4624944"/>
        <a:ext cx="1775221" cy="1775221"/>
      </dsp:txXfrm>
    </dsp:sp>
    <dsp:sp modelId="{94880C0F-3467-4CCA-9116-DF96EB44918A}">
      <dsp:nvSpPr>
        <dsp:cNvPr id="0" name=""/>
        <dsp:cNvSpPr/>
      </dsp:nvSpPr>
      <dsp:spPr>
        <a:xfrm>
          <a:off x="1820848" y="3947729"/>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Art</a:t>
          </a:r>
          <a:endParaRPr lang="en-US" sz="1700" kern="1200" dirty="0"/>
        </a:p>
      </dsp:txBody>
      <dsp:txXfrm>
        <a:off x="1820848" y="3947729"/>
        <a:ext cx="1775221" cy="1775221"/>
      </dsp:txXfrm>
    </dsp:sp>
    <dsp:sp modelId="{AAA254EC-AD1C-4EED-BE60-F740767916A7}">
      <dsp:nvSpPr>
        <dsp:cNvPr id="0" name=""/>
        <dsp:cNvSpPr/>
      </dsp:nvSpPr>
      <dsp:spPr>
        <a:xfrm>
          <a:off x="1143633" y="2312789"/>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Business</a:t>
          </a:r>
          <a:endParaRPr lang="en-US" sz="1700" kern="1200" dirty="0"/>
        </a:p>
      </dsp:txBody>
      <dsp:txXfrm>
        <a:off x="1143633" y="2312789"/>
        <a:ext cx="1775221" cy="1775221"/>
      </dsp:txXfrm>
    </dsp:sp>
    <dsp:sp modelId="{AC4CCA88-D6B8-4E8F-9AC9-9CFADC735570}">
      <dsp:nvSpPr>
        <dsp:cNvPr id="0" name=""/>
        <dsp:cNvSpPr/>
      </dsp:nvSpPr>
      <dsp:spPr>
        <a:xfrm>
          <a:off x="1820848" y="677848"/>
          <a:ext cx="1775221" cy="177522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Film</a:t>
          </a:r>
          <a:endParaRPr lang="en-US" sz="1700" kern="1200" dirty="0"/>
        </a:p>
      </dsp:txBody>
      <dsp:txXfrm>
        <a:off x="1820848" y="677848"/>
        <a:ext cx="1775221" cy="177522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552124A9-50CF-4B87-B857-76A28CF6AFEE}" type="datetimeFigureOut">
              <a:rPr lang="en-US" smtClean="0"/>
              <a:pPr/>
              <a:t>2/19/2010</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a:defRPr sz="1200"/>
            </a:lvl1pPr>
          </a:lstStyle>
          <a:p>
            <a:fld id="{0C5AF439-0B59-4A33-8DE1-61CE50BB187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9B105F79-2673-4EC3-8905-886F1EE7DA60}" type="datetimeFigureOut">
              <a:rPr lang="en-US" smtClean="0"/>
              <a:pPr/>
              <a:t>2/19/2010</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367365ED-E91C-4CE2-9A53-CF07E34C78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365ED-E91C-4CE2-9A53-CF07E34C782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a:t>
            </a:r>
            <a:r>
              <a:rPr lang="en-US" baseline="0" dirty="0" smtClean="0"/>
              <a:t> connected more than ever, but also detached more than ever.  </a:t>
            </a:r>
          </a:p>
          <a:p>
            <a:endParaRPr lang="en-US" baseline="0" dirty="0" smtClean="0"/>
          </a:p>
          <a:p>
            <a:r>
              <a:rPr lang="en-US" baseline="0" dirty="0" smtClean="0"/>
              <a:t>Maggie Jackson, in Distracted: The Erosion of Attention and the Coming Dark Age, writes the following: “Consciously doing all we can to free ourselves from the last boundaries of space and time, we are ultimately trading our cultural and societal anchors for an age of glorious freedom, technological innovation—and darkness.  As our </a:t>
            </a:r>
            <a:r>
              <a:rPr lang="en-US" baseline="0" dirty="0" err="1" smtClean="0"/>
              <a:t>attentional</a:t>
            </a:r>
            <a:r>
              <a:rPr lang="en-US" baseline="0" dirty="0" smtClean="0"/>
              <a:t> skills are squandered, we are plunging into a culture of mistrust, skimming, and a dehumanizing merger between man and machine.  As we cultivate lives of distraction, we are losing our capacity to create and preserve wisdom and slipping toward a time of ignorance that is paradoxically born amid an abundance of information and connectivity.  Our tools transport us, our inventions are impressive, but our sense of perspective and shared vision shrivel” (pp. 15-16).</a:t>
            </a:r>
          </a:p>
        </p:txBody>
      </p:sp>
      <p:sp>
        <p:nvSpPr>
          <p:cNvPr id="4" name="Slide Number Placeholder 3"/>
          <p:cNvSpPr>
            <a:spLocks noGrp="1"/>
          </p:cNvSpPr>
          <p:nvPr>
            <p:ph type="sldNum" sz="quarter" idx="10"/>
          </p:nvPr>
        </p:nvSpPr>
        <p:spPr/>
        <p:txBody>
          <a:bodyPr/>
          <a:lstStyle/>
          <a:p>
            <a:fld id="{367365ED-E91C-4CE2-9A53-CF07E34C7828}"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Ninjas:</a:t>
            </a:r>
          </a:p>
          <a:p>
            <a:r>
              <a:rPr lang="en-US" dirty="0" smtClean="0"/>
              <a:t>We borrow</a:t>
            </a:r>
            <a:r>
              <a:rPr lang="en-US" baseline="0" dirty="0" smtClean="0"/>
              <a:t> from other disciplines and they are often unaware and having a perfectly good time without us.</a:t>
            </a:r>
            <a:endParaRPr lang="en-US" dirty="0" smtClean="0"/>
          </a:p>
          <a:p>
            <a:endParaRPr lang="en-US" dirty="0"/>
          </a:p>
        </p:txBody>
      </p:sp>
      <p:sp>
        <p:nvSpPr>
          <p:cNvPr id="4" name="Slide Number Placeholder 3"/>
          <p:cNvSpPr>
            <a:spLocks noGrp="1"/>
          </p:cNvSpPr>
          <p:nvPr>
            <p:ph type="sldNum" sz="quarter" idx="10"/>
          </p:nvPr>
        </p:nvSpPr>
        <p:spPr/>
        <p:txBody>
          <a:bodyPr/>
          <a:lstStyle/>
          <a:p>
            <a:fld id="{367365ED-E91C-4CE2-9A53-CF07E34C7828}"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Pirates:</a:t>
            </a:r>
          </a:p>
          <a:p>
            <a:r>
              <a:rPr lang="en-US" dirty="0" smtClean="0"/>
              <a:t>Expertise in digital media comes from successfully navigating the areas </a:t>
            </a:r>
            <a:r>
              <a:rPr lang="en-US" i="1" dirty="0" smtClean="0"/>
              <a:t>around</a:t>
            </a:r>
            <a:r>
              <a:rPr lang="en-US" dirty="0" smtClean="0"/>
              <a:t> digital media.</a:t>
            </a:r>
          </a:p>
          <a:p>
            <a:r>
              <a:rPr lang="en-US" dirty="0" smtClean="0"/>
              <a:t>We do this to move products, transport ideas, and make cultural waves.</a:t>
            </a:r>
          </a:p>
          <a:p>
            <a:endParaRPr lang="en-US" dirty="0"/>
          </a:p>
        </p:txBody>
      </p:sp>
      <p:sp>
        <p:nvSpPr>
          <p:cNvPr id="4" name="Slide Number Placeholder 3"/>
          <p:cNvSpPr>
            <a:spLocks noGrp="1"/>
          </p:cNvSpPr>
          <p:nvPr>
            <p:ph type="sldNum" sz="quarter" idx="10"/>
          </p:nvPr>
        </p:nvSpPr>
        <p:spPr/>
        <p:txBody>
          <a:bodyPr/>
          <a:lstStyle/>
          <a:p>
            <a:fld id="{367365ED-E91C-4CE2-9A53-CF07E34C7828}"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 </a:t>
            </a:r>
            <a:r>
              <a:rPr lang="en-US" dirty="0" err="1" smtClean="0"/>
              <a:t>Goodall</a:t>
            </a:r>
            <a:endParaRPr lang="en-US" dirty="0" smtClean="0"/>
          </a:p>
          <a:p>
            <a:r>
              <a:rPr lang="en-US" dirty="0" smtClean="0"/>
              <a:t>Claude</a:t>
            </a:r>
            <a:r>
              <a:rPr lang="en-US" baseline="0" dirty="0" smtClean="0"/>
              <a:t> Levi-Strauss</a:t>
            </a:r>
            <a:endParaRPr lang="en-US" dirty="0"/>
          </a:p>
        </p:txBody>
      </p:sp>
      <p:sp>
        <p:nvSpPr>
          <p:cNvPr id="4" name="Slide Number Placeholder 3"/>
          <p:cNvSpPr>
            <a:spLocks noGrp="1"/>
          </p:cNvSpPr>
          <p:nvPr>
            <p:ph type="sldNum" sz="quarter" idx="10"/>
          </p:nvPr>
        </p:nvSpPr>
        <p:spPr/>
        <p:txBody>
          <a:bodyPr/>
          <a:lstStyle/>
          <a:p>
            <a:fld id="{367365ED-E91C-4CE2-9A53-CF07E34C7828}"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successfully navigating the</a:t>
            </a:r>
            <a:r>
              <a:rPr lang="en-US" baseline="0" dirty="0" smtClean="0"/>
              <a:t> open waters of digital media to inform, persuade, or communication to an audience.</a:t>
            </a:r>
          </a:p>
          <a:p>
            <a:endParaRPr lang="en-US" baseline="0" dirty="0" smtClean="0"/>
          </a:p>
          <a:p>
            <a:r>
              <a:rPr lang="en-US" baseline="0" dirty="0" smtClean="0"/>
              <a:t>Share: Package complex information into stealthy forms that piggyback on other ideas or disciplines.  Use bridging techniques like storytelling, metaphor, and figurative language in order to drive concepts home.</a:t>
            </a:r>
          </a:p>
          <a:p>
            <a:endParaRPr lang="en-US" baseline="0" dirty="0" smtClean="0"/>
          </a:p>
          <a:p>
            <a:pPr defTabSz="937626">
              <a:defRPr/>
            </a:pPr>
            <a:r>
              <a:rPr lang="en-US" baseline="0" dirty="0" smtClean="0"/>
              <a:t>Educate: Engage students by breaking zombie-like trances and hammering home facts and principles that eventually evolve into foundational knowledge and later expertise.</a:t>
            </a:r>
          </a:p>
          <a:p>
            <a:endParaRPr lang="en-US" dirty="0"/>
          </a:p>
        </p:txBody>
      </p:sp>
      <p:sp>
        <p:nvSpPr>
          <p:cNvPr id="4" name="Slide Number Placeholder 3"/>
          <p:cNvSpPr>
            <a:spLocks noGrp="1"/>
          </p:cNvSpPr>
          <p:nvPr>
            <p:ph type="sldNum" sz="quarter" idx="10"/>
          </p:nvPr>
        </p:nvSpPr>
        <p:spPr/>
        <p:txBody>
          <a:bodyPr/>
          <a:lstStyle/>
          <a:p>
            <a:fld id="{367365ED-E91C-4CE2-9A53-CF07E34C7828}"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9D9060-67A9-4EE2-B228-9B78854EEF4F}"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D9060-67A9-4EE2-B228-9B78854EEF4F}"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D9060-67A9-4EE2-B228-9B78854EEF4F}"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D9060-67A9-4EE2-B228-9B78854EEF4F}"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D9060-67A9-4EE2-B228-9B78854EEF4F}" type="datetimeFigureOut">
              <a:rPr lang="en-US" smtClean="0"/>
              <a:pPr/>
              <a:t>2/19/2010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9D9060-67A9-4EE2-B228-9B78854EEF4F}"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9D9060-67A9-4EE2-B228-9B78854EEF4F}" type="datetimeFigureOut">
              <a:rPr lang="en-US" smtClean="0"/>
              <a:pPr/>
              <a:t>2/19/2010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D9060-67A9-4EE2-B228-9B78854EEF4F}" type="datetimeFigureOut">
              <a:rPr lang="en-US" smtClean="0"/>
              <a:pPr/>
              <a:t>2/19/2010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D9060-67A9-4EE2-B228-9B78854EEF4F}" type="datetimeFigureOut">
              <a:rPr lang="en-US" smtClean="0"/>
              <a:pPr/>
              <a:t>2/19/2010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D9060-67A9-4EE2-B228-9B78854EEF4F}"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D9060-67A9-4EE2-B228-9B78854EEF4F}" type="datetimeFigureOut">
              <a:rPr lang="en-US" smtClean="0"/>
              <a:pPr/>
              <a:t>2/19/2010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7BEBA-8F48-4A5E-BE02-2C282CBFC0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D9060-67A9-4EE2-B228-9B78854EEF4F}" type="datetimeFigureOut">
              <a:rPr lang="en-US" smtClean="0"/>
              <a:pPr/>
              <a:t>2/19/2010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7BEBA-8F48-4A5E-BE02-2C282CBFC0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mlcentral.net/conferen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hyperlink" Target="http://www.dm.ucf.edu/~rmcdaniel" TargetMode="External"/><Relationship Id="rId2" Type="http://schemas.openxmlformats.org/officeDocument/2006/relationships/hyperlink" Target="mailto:rudy@mail.ucf.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Expertise Around Digital Media</a:t>
            </a:r>
            <a:endParaRPr lang="en-US" dirty="0"/>
          </a:p>
        </p:txBody>
      </p:sp>
      <p:sp>
        <p:nvSpPr>
          <p:cNvPr id="3" name="Subtitle 2"/>
          <p:cNvSpPr>
            <a:spLocks noGrp="1"/>
          </p:cNvSpPr>
          <p:nvPr>
            <p:ph type="subTitle" idx="1"/>
          </p:nvPr>
        </p:nvSpPr>
        <p:spPr/>
        <p:txBody>
          <a:bodyPr/>
          <a:lstStyle/>
          <a:p>
            <a:r>
              <a:rPr lang="en-US" dirty="0" smtClean="0"/>
              <a:t>Rudy McDaniel, Ph.D.</a:t>
            </a:r>
          </a:p>
          <a:p>
            <a:r>
              <a:rPr lang="en-US" dirty="0" smtClean="0"/>
              <a:t>Department of Digital Media</a:t>
            </a:r>
          </a:p>
          <a:p>
            <a:r>
              <a:rPr lang="en-US" dirty="0" smtClean="0"/>
              <a:t>University of Central Florida</a:t>
            </a:r>
            <a:endParaRPr lang="en-US" dirty="0"/>
          </a:p>
        </p:txBody>
      </p:sp>
      <p:pic>
        <p:nvPicPr>
          <p:cNvPr id="10242" name="Picture 2">
            <a:hlinkClick r:id="rId2"/>
          </p:cNvPr>
          <p:cNvPicPr>
            <a:picLocks noChangeAspect="1" noChangeArrowheads="1"/>
          </p:cNvPicPr>
          <p:nvPr/>
        </p:nvPicPr>
        <p:blipFill>
          <a:blip r:embed="rId3" cstate="print"/>
          <a:srcRect/>
          <a:stretch>
            <a:fillRect/>
          </a:stretch>
        </p:blipFill>
        <p:spPr bwMode="auto">
          <a:xfrm>
            <a:off x="1066800" y="381000"/>
            <a:ext cx="6973824"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75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67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Expertise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As apposed to multidisciplinary practices, which “speak as separate voices in an encyclopedic alignment,” interdisciplinary practices integrate “disciplinary data, methods, tools, concepts, and theories in order to create a holistic view or common understanding of a complex issue, question, or problem” (Klein, 2005, p. 55).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SO </a:t>
            </a:r>
            <a:r>
              <a:rPr lang="en-US" dirty="0" err="1" smtClean="0"/>
              <a:t>TRICKy</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Part II</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Expertise is Tricky in Digital Media</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The problem of interdisciplinarity (disciplinary issue)</a:t>
            </a:r>
          </a:p>
          <a:p>
            <a:pPr lvl="1"/>
            <a:r>
              <a:rPr lang="en-US" dirty="0" smtClean="0"/>
              <a:t>Faculty come from different backgrounds.</a:t>
            </a:r>
          </a:p>
          <a:p>
            <a:pPr lvl="1"/>
            <a:r>
              <a:rPr lang="en-US" dirty="0" smtClean="0"/>
              <a:t>Students have different interests.</a:t>
            </a:r>
          </a:p>
          <a:p>
            <a:endParaRPr lang="en-US" dirty="0" smtClean="0"/>
          </a:p>
          <a:p>
            <a:r>
              <a:rPr lang="en-US" dirty="0" smtClean="0"/>
              <a:t>The problem of complexity (systems issue)</a:t>
            </a:r>
          </a:p>
          <a:p>
            <a:pPr lvl="1"/>
            <a:r>
              <a:rPr lang="en-US" dirty="0" smtClean="0"/>
              <a:t>Technology changes, multiple domains of study, etc.</a:t>
            </a:r>
          </a:p>
          <a:p>
            <a:pPr lvl="1"/>
            <a:endParaRPr lang="en-US" dirty="0"/>
          </a:p>
          <a:p>
            <a:r>
              <a:rPr lang="en-US" dirty="0" smtClean="0"/>
              <a:t>The problem of expectations (psychological issue)</a:t>
            </a:r>
          </a:p>
          <a:p>
            <a:pPr lvl="1"/>
            <a:r>
              <a:rPr lang="en-US" dirty="0" smtClean="0"/>
              <a:t>Entertainment media sets the bar high.</a:t>
            </a:r>
          </a:p>
          <a:p>
            <a:pPr lvl="1"/>
            <a:endParaRPr lang="en-US" dirty="0"/>
          </a:p>
          <a:p>
            <a:r>
              <a:rPr lang="en-US" dirty="0" smtClean="0"/>
              <a:t>The problem of public policy (political issue)</a:t>
            </a:r>
          </a:p>
          <a:p>
            <a:pPr lvl="1"/>
            <a:r>
              <a:rPr lang="en-US" dirty="0" smtClean="0"/>
              <a:t>Everyone’s already an expert in digital media.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228600"/>
          <a:ext cx="8686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0B40A78-777B-4C76-9A1E-8DAEDED7DA83}"/>
                                            </p:graphicEl>
                                          </p:spTgt>
                                        </p:tgtEl>
                                        <p:attrNameLst>
                                          <p:attrName>style.visibility</p:attrName>
                                        </p:attrNameLst>
                                      </p:cBhvr>
                                      <p:to>
                                        <p:strVal val="visible"/>
                                      </p:to>
                                    </p:set>
                                    <p:animEffect transition="in" filter="fade">
                                      <p:cBhvr>
                                        <p:cTn id="7" dur="500"/>
                                        <p:tgtEl>
                                          <p:spTgt spid="4">
                                            <p:graphicEl>
                                              <a:dgm id="{70B40A78-777B-4C76-9A1E-8DAEDED7DA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AA1913E-16CF-4C03-A86D-1F7F79877742}"/>
                                            </p:graphicEl>
                                          </p:spTgt>
                                        </p:tgtEl>
                                        <p:attrNameLst>
                                          <p:attrName>style.visibility</p:attrName>
                                        </p:attrNameLst>
                                      </p:cBhvr>
                                      <p:to>
                                        <p:strVal val="visible"/>
                                      </p:to>
                                    </p:set>
                                    <p:animEffect transition="in" filter="fade">
                                      <p:cBhvr>
                                        <p:cTn id="12" dur="500"/>
                                        <p:tgtEl>
                                          <p:spTgt spid="4">
                                            <p:graphicEl>
                                              <a:dgm id="{7AA1913E-16CF-4C03-A86D-1F7F7987774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1CB2E5AF-06BC-4E68-A10C-69C7DDA998FB}"/>
                                            </p:graphicEl>
                                          </p:spTgt>
                                        </p:tgtEl>
                                        <p:attrNameLst>
                                          <p:attrName>style.visibility</p:attrName>
                                        </p:attrNameLst>
                                      </p:cBhvr>
                                      <p:to>
                                        <p:strVal val="visible"/>
                                      </p:to>
                                    </p:set>
                                    <p:animEffect transition="in" filter="fade">
                                      <p:cBhvr>
                                        <p:cTn id="17" dur="500"/>
                                        <p:tgtEl>
                                          <p:spTgt spid="4">
                                            <p:graphicEl>
                                              <a:dgm id="{1CB2E5AF-06BC-4E68-A10C-69C7DDA998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42E2C84A-2F15-4DEC-8776-24F1744C9490}"/>
                                            </p:graphicEl>
                                          </p:spTgt>
                                        </p:tgtEl>
                                        <p:attrNameLst>
                                          <p:attrName>style.visibility</p:attrName>
                                        </p:attrNameLst>
                                      </p:cBhvr>
                                      <p:to>
                                        <p:strVal val="visible"/>
                                      </p:to>
                                    </p:set>
                                    <p:animEffect transition="in" filter="fade">
                                      <p:cBhvr>
                                        <p:cTn id="22" dur="500"/>
                                        <p:tgtEl>
                                          <p:spTgt spid="4">
                                            <p:graphicEl>
                                              <a:dgm id="{42E2C84A-2F15-4DEC-8776-24F1744C949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956B6D4A-036B-4412-9371-E672B4DAF1B2}"/>
                                            </p:graphicEl>
                                          </p:spTgt>
                                        </p:tgtEl>
                                        <p:attrNameLst>
                                          <p:attrName>style.visibility</p:attrName>
                                        </p:attrNameLst>
                                      </p:cBhvr>
                                      <p:to>
                                        <p:strVal val="visible"/>
                                      </p:to>
                                    </p:set>
                                    <p:animEffect transition="in" filter="fade">
                                      <p:cBhvr>
                                        <p:cTn id="27" dur="500"/>
                                        <p:tgtEl>
                                          <p:spTgt spid="4">
                                            <p:graphicEl>
                                              <a:dgm id="{956B6D4A-036B-4412-9371-E672B4DAF1B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70B4F153-67A8-4A3F-B6F9-B8B53111FFE0}"/>
                                            </p:graphicEl>
                                          </p:spTgt>
                                        </p:tgtEl>
                                        <p:attrNameLst>
                                          <p:attrName>style.visibility</p:attrName>
                                        </p:attrNameLst>
                                      </p:cBhvr>
                                      <p:to>
                                        <p:strVal val="visible"/>
                                      </p:to>
                                    </p:set>
                                    <p:animEffect transition="in" filter="fade">
                                      <p:cBhvr>
                                        <p:cTn id="32" dur="500"/>
                                        <p:tgtEl>
                                          <p:spTgt spid="4">
                                            <p:graphicEl>
                                              <a:dgm id="{70B4F153-67A8-4A3F-B6F9-B8B53111FFE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94880C0F-3467-4CCA-9116-DF96EB44918A}"/>
                                            </p:graphicEl>
                                          </p:spTgt>
                                        </p:tgtEl>
                                        <p:attrNameLst>
                                          <p:attrName>style.visibility</p:attrName>
                                        </p:attrNameLst>
                                      </p:cBhvr>
                                      <p:to>
                                        <p:strVal val="visible"/>
                                      </p:to>
                                    </p:set>
                                    <p:animEffect transition="in" filter="fade">
                                      <p:cBhvr>
                                        <p:cTn id="37" dur="500"/>
                                        <p:tgtEl>
                                          <p:spTgt spid="4">
                                            <p:graphicEl>
                                              <a:dgm id="{94880C0F-3467-4CCA-9116-DF96EB44918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AAA254EC-AD1C-4EED-BE60-F740767916A7}"/>
                                            </p:graphicEl>
                                          </p:spTgt>
                                        </p:tgtEl>
                                        <p:attrNameLst>
                                          <p:attrName>style.visibility</p:attrName>
                                        </p:attrNameLst>
                                      </p:cBhvr>
                                      <p:to>
                                        <p:strVal val="visible"/>
                                      </p:to>
                                    </p:set>
                                    <p:animEffect transition="in" filter="fade">
                                      <p:cBhvr>
                                        <p:cTn id="42" dur="500"/>
                                        <p:tgtEl>
                                          <p:spTgt spid="4">
                                            <p:graphicEl>
                                              <a:dgm id="{AAA254EC-AD1C-4EED-BE60-F740767916A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AC4CCA88-D6B8-4E8F-9AC9-9CFADC735570}"/>
                                            </p:graphicEl>
                                          </p:spTgt>
                                        </p:tgtEl>
                                        <p:attrNameLst>
                                          <p:attrName>style.visibility</p:attrName>
                                        </p:attrNameLst>
                                      </p:cBhvr>
                                      <p:to>
                                        <p:strVal val="visible"/>
                                      </p:to>
                                    </p:set>
                                    <p:animEffect transition="in" filter="fade">
                                      <p:cBhvr>
                                        <p:cTn id="47" dur="500"/>
                                        <p:tgtEl>
                                          <p:spTgt spid="4">
                                            <p:graphicEl>
                                              <a:dgm id="{AC4CCA88-D6B8-4E8F-9AC9-9CFADC7355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&amp; Objectives</a:t>
            </a:r>
            <a:endParaRPr lang="en-US"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smtClean="0"/>
              <a:t>Exploratory in nature; framed from the perspective of the humanities</a:t>
            </a:r>
          </a:p>
          <a:p>
            <a:r>
              <a:rPr lang="en-US" dirty="0" smtClean="0"/>
              <a:t>Exploring the tools and techniques that are used when building interdisciplinary expertise around digital media</a:t>
            </a:r>
          </a:p>
          <a:p>
            <a:r>
              <a:rPr lang="en-US" dirty="0" smtClean="0"/>
              <a:t>Concerned with the gray areas that surround the “disciplinary” boundaries of digital media</a:t>
            </a:r>
          </a:p>
          <a:p>
            <a:r>
              <a:rPr lang="en-US" dirty="0" smtClean="0"/>
              <a:t>Before attempting a solution, we must better understand the problem space</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Zombie Problem</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sz="3400" dirty="0" smtClean="0"/>
              <a:t>“Consciously doing all we can to free ourselves from the last boundaries of space and time, we are ultimately trading our cultural and societal anchors for an age of glorious freedom, technological innovation—and darkness.  As our </a:t>
            </a:r>
            <a:r>
              <a:rPr lang="en-US" sz="3400" dirty="0" err="1" smtClean="0"/>
              <a:t>attentional</a:t>
            </a:r>
            <a:r>
              <a:rPr lang="en-US" sz="3400" dirty="0" smtClean="0"/>
              <a:t> skills are squandered, we are plunging into a culture of mistrust, skimming, and a </a:t>
            </a:r>
            <a:r>
              <a:rPr lang="en-US" sz="3400" b="1" dirty="0" smtClean="0"/>
              <a:t>dehumanizing merger between man and machine</a:t>
            </a:r>
            <a:r>
              <a:rPr lang="en-US" sz="3400" dirty="0" smtClean="0"/>
              <a:t>.  As we cultivate lives of distraction, we are losing our capacity to create and preserve wisdom and slipping toward a time of ignorance that is paradoxically born amid an abundance of information and connectivity.  Our tools transport us, our inventions are impressive, but our sense of perspective and shared vision shrivel” (Jackson, 2008, pp. 15-16).</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62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6888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Ninja Problem(s)</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marL="514350" indent="-514350">
              <a:buNone/>
            </a:pPr>
            <a:r>
              <a:rPr lang="en-US" dirty="0" smtClean="0"/>
              <a:t>Sven </a:t>
            </a:r>
            <a:r>
              <a:rPr lang="en-US" dirty="0" err="1" smtClean="0"/>
              <a:t>Birkerts</a:t>
            </a:r>
            <a:r>
              <a:rPr lang="en-US" dirty="0" smtClean="0"/>
              <a:t> (1994) </a:t>
            </a:r>
            <a:r>
              <a:rPr lang="en-US" i="1" dirty="0" smtClean="0"/>
              <a:t>The Gutenberg Elegies</a:t>
            </a:r>
            <a:endParaRPr lang="en-US" dirty="0" smtClean="0"/>
          </a:p>
          <a:p>
            <a:pPr marL="514350" indent="-514350">
              <a:buNone/>
            </a:pPr>
            <a:endParaRPr lang="en-US" dirty="0" smtClean="0"/>
          </a:p>
          <a:p>
            <a:pPr marL="514350" indent="-514350">
              <a:buNone/>
            </a:pPr>
            <a:r>
              <a:rPr lang="en-US" dirty="0" smtClean="0"/>
              <a:t>Problems with the “electronic era”:</a:t>
            </a:r>
          </a:p>
          <a:p>
            <a:pPr marL="914400" lvl="1" indent="-514350">
              <a:buFont typeface="+mj-lt"/>
              <a:buAutoNum type="arabicPeriod"/>
            </a:pPr>
            <a:r>
              <a:rPr lang="en-US" dirty="0" smtClean="0"/>
              <a:t>Language erosion (silence)</a:t>
            </a:r>
          </a:p>
          <a:p>
            <a:pPr marL="1314450" lvl="2" indent="-514350"/>
            <a:r>
              <a:rPr lang="en-US" dirty="0" smtClean="0"/>
              <a:t>Neil Postman: complex discourse patterns flattened by their need to be communicable over distance</a:t>
            </a:r>
          </a:p>
          <a:p>
            <a:pPr marL="914400" lvl="1" indent="-514350">
              <a:buFont typeface="+mj-lt"/>
              <a:buAutoNum type="arabicPeriod"/>
            </a:pPr>
            <a:r>
              <a:rPr lang="en-US" dirty="0" smtClean="0"/>
              <a:t>Flattening of historical perspectives (hidden)</a:t>
            </a:r>
          </a:p>
          <a:p>
            <a:pPr marL="1314450" lvl="2" indent="-514350"/>
            <a:r>
              <a:rPr lang="en-US" dirty="0" smtClean="0"/>
              <a:t>“The more we grow rooted in the consciousness of the now, the more it will seem utterly extraordinary that things were ever any different”</a:t>
            </a:r>
          </a:p>
          <a:p>
            <a:pPr marL="914400" lvl="1" indent="-514350">
              <a:buFont typeface="+mj-lt"/>
              <a:buAutoNum type="arabicPeriod"/>
            </a:pPr>
            <a:r>
              <a:rPr lang="en-US" dirty="0" smtClean="0"/>
              <a:t>The waning of the private self (death of the individual)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0"/>
            <a:ext cx="868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916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Piracy Problem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Julie Thompson Klein (1990) notes that “borrowing” is quite common in academia; one discipline routinely borrows from another that is more established or well-known.</a:t>
            </a:r>
          </a:p>
          <a:p>
            <a:r>
              <a:rPr lang="en-US" dirty="0" smtClean="0"/>
              <a:t>There are, however, problems with borrowing.  Here are just three of them (p. 88):</a:t>
            </a:r>
          </a:p>
          <a:p>
            <a:pPr lvl="1"/>
            <a:r>
              <a:rPr lang="en-US" dirty="0" smtClean="0"/>
              <a:t>Distortion and misunderstanding of borrowed material</a:t>
            </a:r>
          </a:p>
          <a:p>
            <a:pPr lvl="1"/>
            <a:r>
              <a:rPr lang="en-US" dirty="0" smtClean="0"/>
              <a:t>Use of data, methods, theories, and concepts out of context</a:t>
            </a:r>
          </a:p>
          <a:p>
            <a:pPr lvl="1"/>
            <a:r>
              <a:rPr lang="en-US" dirty="0" smtClean="0"/>
              <a:t>Use of borrowings out of favor in their original context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912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SHARE IT?</a:t>
            </a:r>
            <a:endParaRPr lang="en-US" dirty="0"/>
          </a:p>
        </p:txBody>
      </p:sp>
      <p:sp>
        <p:nvSpPr>
          <p:cNvPr id="3" name="Text Placeholder 2"/>
          <p:cNvSpPr>
            <a:spLocks noGrp="1"/>
          </p:cNvSpPr>
          <p:nvPr>
            <p:ph type="body" idx="1"/>
          </p:nvPr>
        </p:nvSpPr>
        <p:spPr/>
        <p:txBody>
          <a:bodyPr/>
          <a:lstStyle/>
          <a:p>
            <a:r>
              <a:rPr lang="en-US" dirty="0" smtClean="0"/>
              <a:t>Part III</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Ecology</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What we’re dealing with, then, is a complex system of knowledge and relationships.</a:t>
            </a:r>
          </a:p>
          <a:p>
            <a:r>
              <a:rPr lang="en-US" dirty="0" smtClean="0"/>
              <a:t>Davenport &amp; </a:t>
            </a:r>
            <a:r>
              <a:rPr lang="en-US" dirty="0" err="1" smtClean="0"/>
              <a:t>Prusak</a:t>
            </a:r>
            <a:r>
              <a:rPr lang="en-US" dirty="0" smtClean="0"/>
              <a:t> (1997) use the metaphor of </a:t>
            </a:r>
            <a:r>
              <a:rPr lang="en-US" dirty="0" smtClean="0">
                <a:solidFill>
                  <a:srgbClr val="00B050"/>
                </a:solidFill>
              </a:rPr>
              <a:t>ecology</a:t>
            </a:r>
            <a:r>
              <a:rPr lang="en-US" dirty="0" smtClean="0"/>
              <a:t> to study and understand informational systems in business.  Ecology is the science of understanding and managing whole environments.</a:t>
            </a:r>
          </a:p>
          <a:p>
            <a:r>
              <a:rPr lang="en-US" dirty="0" smtClean="0"/>
              <a:t>Four key attributes of information ecology:</a:t>
            </a:r>
          </a:p>
          <a:p>
            <a:pPr marL="971550" lvl="1" indent="-514350">
              <a:buFont typeface="+mj-lt"/>
              <a:buAutoNum type="arabicPeriod"/>
            </a:pPr>
            <a:r>
              <a:rPr lang="en-US" dirty="0" smtClean="0"/>
              <a:t>Integration of diverse types of information</a:t>
            </a:r>
          </a:p>
          <a:p>
            <a:pPr marL="971550" lvl="1" indent="-514350">
              <a:buFont typeface="+mj-lt"/>
              <a:buAutoNum type="arabicPeriod"/>
            </a:pPr>
            <a:r>
              <a:rPr lang="en-US" dirty="0" smtClean="0"/>
              <a:t>Recognition of evolutionary change</a:t>
            </a:r>
          </a:p>
          <a:p>
            <a:pPr marL="971550" lvl="1" indent="-514350">
              <a:buFont typeface="+mj-lt"/>
              <a:buAutoNum type="arabicPeriod"/>
            </a:pPr>
            <a:r>
              <a:rPr lang="en-US" dirty="0" smtClean="0"/>
              <a:t>Emphasis on observation and discussion</a:t>
            </a:r>
          </a:p>
          <a:p>
            <a:pPr marL="971550" lvl="1" indent="-514350">
              <a:buFont typeface="+mj-lt"/>
              <a:buAutoNum type="arabicPeriod"/>
            </a:pPr>
            <a:r>
              <a:rPr lang="en-US" dirty="0" smtClean="0"/>
              <a:t>Focus on people and information behavior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Critical Awareness of Interdisciplinarity</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US" dirty="0" smtClean="0"/>
              <a:t>‘Interdisciplinarity’ has something to please everyone.  Its base, </a:t>
            </a:r>
            <a:r>
              <a:rPr lang="en-US" i="1" dirty="0" smtClean="0"/>
              <a:t>discipline</a:t>
            </a:r>
            <a:r>
              <a:rPr lang="en-US" dirty="0" smtClean="0"/>
              <a:t>, is hoary and antiseptic; its prefix, </a:t>
            </a:r>
            <a:r>
              <a:rPr lang="en-US" i="1" dirty="0" smtClean="0"/>
              <a:t>inter</a:t>
            </a:r>
            <a:r>
              <a:rPr lang="en-US" dirty="0" smtClean="0"/>
              <a:t>, is hairy and friendly.  Unlike fields, with their mud, cows, and corn, the Latinate </a:t>
            </a:r>
            <a:r>
              <a:rPr lang="en-US" i="1" dirty="0" smtClean="0"/>
              <a:t>discipline</a:t>
            </a:r>
            <a:r>
              <a:rPr lang="en-US" dirty="0" smtClean="0"/>
              <a:t> comes encased in stainless steel: it suggests something rigorous, aggressive, hazardous to master; </a:t>
            </a:r>
            <a:r>
              <a:rPr lang="en-US" i="1" dirty="0" smtClean="0"/>
              <a:t>Inter </a:t>
            </a:r>
            <a:r>
              <a:rPr lang="en-US" dirty="0" smtClean="0"/>
              <a:t>hints that knowledge is a warm, mutually developing, consultative thing.</a:t>
            </a:r>
          </a:p>
          <a:p>
            <a:pPr lvl="1"/>
            <a:r>
              <a:rPr lang="en-US" dirty="0" smtClean="0"/>
              <a:t>Roberta Frank </a:t>
            </a:r>
            <a:r>
              <a:rPr lang="en-US" dirty="0" err="1" smtClean="0"/>
              <a:t>qtd</a:t>
            </a:r>
            <a:r>
              <a:rPr lang="en-US" dirty="0" smtClean="0"/>
              <a:t>. in Moran (2002, p. 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4572000" y="3581400"/>
            <a:ext cx="4572000" cy="3276600"/>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0" y="3576320"/>
            <a:ext cx="4572000" cy="3281680"/>
          </a:xfrm>
          <a:prstGeom prst="rect">
            <a:avLst/>
          </a:prstGeom>
          <a:noFill/>
          <a:ln w="9525">
            <a:noFill/>
            <a:miter lim="800000"/>
            <a:headEnd/>
            <a:tailEnd/>
          </a:ln>
        </p:spPr>
      </p:pic>
      <p:pic>
        <p:nvPicPr>
          <p:cNvPr id="8196" name="Picture 4"/>
          <p:cNvPicPr>
            <a:picLocks noChangeAspect="1" noChangeArrowheads="1"/>
          </p:cNvPicPr>
          <p:nvPr/>
        </p:nvPicPr>
        <p:blipFill>
          <a:blip r:embed="rId6" cstate="print"/>
          <a:srcRect/>
          <a:stretch>
            <a:fillRect/>
          </a:stretch>
        </p:blipFill>
        <p:spPr bwMode="auto">
          <a:xfrm>
            <a:off x="0" y="0"/>
            <a:ext cx="5347792" cy="3581400"/>
          </a:xfrm>
          <a:prstGeom prst="rect">
            <a:avLst/>
          </a:prstGeom>
          <a:noFill/>
          <a:ln w="9525">
            <a:noFill/>
            <a:miter lim="800000"/>
            <a:headEnd/>
            <a:tailEnd/>
          </a:ln>
        </p:spPr>
      </p:pic>
      <p:pic>
        <p:nvPicPr>
          <p:cNvPr id="8197" name="Picture 5"/>
          <p:cNvPicPr>
            <a:picLocks noChangeAspect="1" noChangeArrowheads="1"/>
          </p:cNvPicPr>
          <p:nvPr/>
        </p:nvPicPr>
        <p:blipFill>
          <a:blip r:embed="rId7" cstate="print"/>
          <a:srcRect/>
          <a:stretch>
            <a:fillRect/>
          </a:stretch>
        </p:blipFill>
        <p:spPr bwMode="auto">
          <a:xfrm>
            <a:off x="5334000" y="0"/>
            <a:ext cx="3810000" cy="3581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0-#ppt_w/2"/>
                                          </p:val>
                                        </p:tav>
                                        <p:tav tm="100000">
                                          <p:val>
                                            <p:strVal val="#ppt_x"/>
                                          </p:val>
                                        </p:tav>
                                      </p:tavLst>
                                    </p:anim>
                                    <p:anim calcmode="lin" valueType="num">
                                      <p:cBhvr additive="base">
                                        <p:cTn id="8"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1+#ppt_w/2"/>
                                          </p:val>
                                        </p:tav>
                                        <p:tav tm="100000">
                                          <p:val>
                                            <p:strVal val="#ppt_x"/>
                                          </p:val>
                                        </p:tav>
                                      </p:tavLst>
                                    </p:anim>
                                    <p:anim calcmode="lin" valueType="num">
                                      <p:cBhvr additive="base">
                                        <p:cTn id="14"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1+#ppt_w/2"/>
                                          </p:val>
                                        </p:tav>
                                        <p:tav tm="100000">
                                          <p:val>
                                            <p:strVal val="#ppt_x"/>
                                          </p:val>
                                        </p:tav>
                                      </p:tavLst>
                                    </p:anim>
                                    <p:anim calcmode="lin" valueType="num">
                                      <p:cBhvr additive="base">
                                        <p:cTn id="26"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Pirates, Ninjas, and Zombies</a:t>
            </a:r>
            <a:endParaRPr lang="en-US" dirty="0"/>
          </a:p>
        </p:txBody>
      </p:sp>
      <p:sp>
        <p:nvSpPr>
          <p:cNvPr id="3" name="Content Placeholder 2"/>
          <p:cNvSpPr>
            <a:spLocks noGrp="1"/>
          </p:cNvSpPr>
          <p:nvPr>
            <p:ph idx="1"/>
          </p:nvPr>
        </p:nvSpPr>
        <p:spPr>
          <a:xfrm>
            <a:off x="457200" y="1600200"/>
            <a:ext cx="6781800" cy="4525963"/>
          </a:xfrm>
        </p:spPr>
        <p:txBody>
          <a:bodyPr>
            <a:normAutofit/>
          </a:bodyPr>
          <a:lstStyle/>
          <a:p>
            <a:r>
              <a:rPr lang="en-US" dirty="0" smtClean="0"/>
              <a:t>How do we define expertise in an interdisciplinary context?</a:t>
            </a:r>
          </a:p>
          <a:p>
            <a:endParaRPr lang="en-US" dirty="0"/>
          </a:p>
          <a:p>
            <a:r>
              <a:rPr lang="en-US" dirty="0" smtClean="0"/>
              <a:t>How do we share expertise with our students and the general public?</a:t>
            </a:r>
          </a:p>
          <a:p>
            <a:endParaRPr lang="en-US" dirty="0" smtClean="0"/>
          </a:p>
          <a:p>
            <a:r>
              <a:rPr lang="en-US" dirty="0" smtClean="0"/>
              <a:t>How do we educate with expertise as an ultimate goal for learners?</a:t>
            </a:r>
          </a:p>
          <a:p>
            <a:endParaRPr lang="en-US" dirty="0"/>
          </a:p>
          <a:p>
            <a:endParaRPr lang="en-US" dirty="0"/>
          </a:p>
          <a:p>
            <a:endParaRPr lang="en-US" dirty="0"/>
          </a:p>
        </p:txBody>
      </p:sp>
      <p:pic>
        <p:nvPicPr>
          <p:cNvPr id="11266" name="Picture 2"/>
          <p:cNvPicPr>
            <a:picLocks noChangeAspect="1" noChangeArrowheads="1"/>
          </p:cNvPicPr>
          <p:nvPr/>
        </p:nvPicPr>
        <p:blipFill>
          <a:blip r:embed="rId4" cstate="print"/>
          <a:srcRect/>
          <a:stretch>
            <a:fillRect/>
          </a:stretch>
        </p:blipFill>
        <p:spPr bwMode="auto">
          <a:xfrm>
            <a:off x="7162800" y="1447800"/>
            <a:ext cx="965200" cy="1447800"/>
          </a:xfrm>
          <a:prstGeom prst="rect">
            <a:avLst/>
          </a:prstGeom>
          <a:noFill/>
          <a:ln w="9525">
            <a:no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7162800" y="5029200"/>
            <a:ext cx="1449871" cy="1371600"/>
          </a:xfrm>
          <a:prstGeom prst="rect">
            <a:avLst/>
          </a:prstGeom>
          <a:noFill/>
          <a:ln w="9525">
            <a:no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7315200" y="2971800"/>
            <a:ext cx="819150" cy="184035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 calcmode="lin" valueType="num">
                                      <p:cBhvr additive="base">
                                        <p:cTn id="19" dur="500" fill="hold"/>
                                        <p:tgtEl>
                                          <p:spTgt spid="11267"/>
                                        </p:tgtEl>
                                        <p:attrNameLst>
                                          <p:attrName>ppt_x</p:attrName>
                                        </p:attrNameLst>
                                      </p:cBhvr>
                                      <p:tavLst>
                                        <p:tav tm="0">
                                          <p:val>
                                            <p:strVal val="1+#ppt_w/2"/>
                                          </p:val>
                                        </p:tav>
                                        <p:tav tm="100000">
                                          <p:val>
                                            <p:strVal val="#ppt_x"/>
                                          </p:val>
                                        </p:tav>
                                      </p:tavLst>
                                    </p:anim>
                                    <p:anim calcmode="lin" valueType="num">
                                      <p:cBhvr additive="base">
                                        <p:cTn id="20"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40000" lnSpcReduction="20000"/>
          </a:bodyPr>
          <a:lstStyle/>
          <a:p>
            <a:r>
              <a:rPr lang="en-US" sz="5100" dirty="0" err="1" smtClean="0"/>
              <a:t>Birkerts</a:t>
            </a:r>
            <a:r>
              <a:rPr lang="en-US" sz="5100" dirty="0" smtClean="0"/>
              <a:t>, S. (1994).  </a:t>
            </a:r>
            <a:r>
              <a:rPr lang="en-US" sz="5100" i="1" dirty="0" smtClean="0"/>
              <a:t>The Gutenberg Elegies: The fate of reading in an electronic age.  </a:t>
            </a:r>
            <a:r>
              <a:rPr lang="en-US" sz="5100" dirty="0" smtClean="0"/>
              <a:t>Boston: Faber &amp; Faber.</a:t>
            </a:r>
          </a:p>
          <a:p>
            <a:r>
              <a:rPr lang="en-US" sz="5100" dirty="0" smtClean="0"/>
              <a:t>Davenport, T., &amp; </a:t>
            </a:r>
            <a:r>
              <a:rPr lang="en-US" sz="5100" dirty="0" err="1" smtClean="0"/>
              <a:t>Prusak</a:t>
            </a:r>
            <a:r>
              <a:rPr lang="en-US" sz="5100" dirty="0" smtClean="0"/>
              <a:t>, L.  (1997).  </a:t>
            </a:r>
            <a:r>
              <a:rPr lang="en-US" sz="5100" i="1" dirty="0" smtClean="0"/>
              <a:t>Information ecology: Mastering the information and knowledge environment</a:t>
            </a:r>
            <a:r>
              <a:rPr lang="en-US" sz="5100" dirty="0" smtClean="0"/>
              <a:t>.  London: Oxford UP.  </a:t>
            </a:r>
          </a:p>
          <a:p>
            <a:r>
              <a:rPr lang="en-US" sz="5100" dirty="0" smtClean="0"/>
              <a:t>Jackson, M.  (2008).  </a:t>
            </a:r>
            <a:r>
              <a:rPr lang="en-US" sz="5100" i="1" dirty="0" smtClean="0"/>
              <a:t>Distracted: The erosion of attention and the coming dark age</a:t>
            </a:r>
            <a:r>
              <a:rPr lang="en-US" sz="5100" dirty="0" smtClean="0"/>
              <a:t>.  New York: Prometheus Books.</a:t>
            </a:r>
          </a:p>
          <a:p>
            <a:r>
              <a:rPr lang="en-US" sz="5100" dirty="0" smtClean="0"/>
              <a:t>Klein, J.T. (1990).  </a:t>
            </a:r>
            <a:r>
              <a:rPr lang="en-US" sz="5100" i="1" dirty="0" smtClean="0"/>
              <a:t>Interdisciplinarity: History, theory, &amp; practice</a:t>
            </a:r>
            <a:r>
              <a:rPr lang="en-US" sz="5100" dirty="0" smtClean="0"/>
              <a:t>.  Detroit: Wayne State UP.</a:t>
            </a:r>
          </a:p>
          <a:p>
            <a:r>
              <a:rPr lang="en-US" sz="5100" dirty="0" smtClean="0"/>
              <a:t>Moran (2002).  </a:t>
            </a:r>
            <a:r>
              <a:rPr lang="en-US" sz="5100" i="1" dirty="0" smtClean="0"/>
              <a:t>Interdisciplinarity.  </a:t>
            </a:r>
            <a:r>
              <a:rPr lang="en-US" sz="5100" dirty="0" err="1" smtClean="0"/>
              <a:t>Routledge</a:t>
            </a:r>
            <a:r>
              <a:rPr lang="en-US" sz="5100" dirty="0" smtClean="0"/>
              <a:t>: London.</a:t>
            </a:r>
          </a:p>
          <a:p>
            <a:endParaRPr lang="en-US" dirty="0" smtClean="0"/>
          </a:p>
          <a:p>
            <a:endParaRPr lang="en-US" dirty="0" smtClean="0"/>
          </a:p>
          <a:p>
            <a:endParaRPr lang="en-US" dirty="0" smtClean="0"/>
          </a:p>
          <a:p>
            <a:endParaRPr lang="en-US" dirty="0" smtClean="0"/>
          </a:p>
          <a:p>
            <a:r>
              <a:rPr lang="en-US" sz="8000" dirty="0" smtClean="0"/>
              <a:t>My email: </a:t>
            </a:r>
            <a:r>
              <a:rPr lang="en-US" sz="8000" dirty="0" smtClean="0">
                <a:hlinkClick r:id="rId2"/>
              </a:rPr>
              <a:t>rudy@mail.ucf.edu</a:t>
            </a:r>
            <a:endParaRPr lang="en-US" sz="8000" dirty="0" smtClean="0"/>
          </a:p>
          <a:p>
            <a:r>
              <a:rPr lang="en-US" sz="8000" dirty="0" smtClean="0"/>
              <a:t>My web site: </a:t>
            </a:r>
            <a:r>
              <a:rPr lang="en-US" sz="8000" dirty="0" smtClean="0">
                <a:hlinkClick r:id="rId3"/>
              </a:rPr>
              <a:t>www.dm.ucf.edu/~rmcdaniel</a:t>
            </a:r>
            <a:endParaRPr lang="en-US" sz="80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0" y="0"/>
            <a:ext cx="9162932" cy="68580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0" y="0"/>
            <a:ext cx="9196552" cy="68580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1" y="0"/>
            <a:ext cx="9171739"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1+#ppt_w/2"/>
                                          </p:val>
                                        </p:tav>
                                        <p:tav tm="100000">
                                          <p:val>
                                            <p:strVal val="#ppt_x"/>
                                          </p:val>
                                        </p:tav>
                                      </p:tavLst>
                                    </p:anim>
                                    <p:anim calcmode="lin" valueType="num">
                                      <p:cBhvr additive="base">
                                        <p:cTn id="14"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34679" cy="68580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Parts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What is expertise in an interdisciplinary context?</a:t>
            </a:r>
          </a:p>
          <a:p>
            <a:pPr marL="514350" indent="-514350">
              <a:buFont typeface="+mj-lt"/>
              <a:buAutoNum type="arabicPeriod"/>
            </a:pPr>
            <a:endParaRPr lang="en-US" dirty="0"/>
          </a:p>
          <a:p>
            <a:pPr marL="514350" indent="-514350">
              <a:buFont typeface="+mj-lt"/>
              <a:buAutoNum type="arabicPeriod"/>
            </a:pPr>
            <a:r>
              <a:rPr lang="en-US" dirty="0" smtClean="0"/>
              <a:t>What issues and problems are associated with building expertise in an interdisciplinary context?  In other words, why is this so tricky?</a:t>
            </a:r>
          </a:p>
          <a:p>
            <a:pPr marL="514350" indent="-514350">
              <a:buFont typeface="+mj-lt"/>
              <a:buAutoNum type="arabicPeriod"/>
            </a:pPr>
            <a:endParaRPr lang="en-US" dirty="0" smtClean="0"/>
          </a:p>
          <a:p>
            <a:pPr marL="514350" indent="-514350">
              <a:buFont typeface="+mj-lt"/>
              <a:buAutoNum type="arabicPeriod"/>
            </a:pPr>
            <a:r>
              <a:rPr lang="en-US" dirty="0" smtClean="0"/>
              <a:t>How do we share expertise around digital media?</a:t>
            </a:r>
          </a:p>
          <a:p>
            <a:pPr marL="514350" indent="-514350">
              <a:buFont typeface="+mj-lt"/>
              <a:buAutoNum type="arabicPeriod"/>
            </a:pP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Text Placeholder 2"/>
          <p:cNvSpPr>
            <a:spLocks noGrp="1"/>
          </p:cNvSpPr>
          <p:nvPr>
            <p:ph type="body" idx="1"/>
          </p:nvPr>
        </p:nvSpPr>
        <p:spPr/>
        <p:txBody>
          <a:bodyPr/>
          <a:lstStyle/>
          <a:p>
            <a:r>
              <a:rPr lang="en-US" dirty="0" smtClean="0"/>
              <a:t>Part 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vs. Information vs. Knowledge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 observations about the world.</a:t>
            </a:r>
          </a:p>
          <a:p>
            <a:pPr lvl="1"/>
            <a:r>
              <a:rPr lang="en-US" dirty="0" smtClean="0"/>
              <a:t>Ex: </a:t>
            </a:r>
            <a:r>
              <a:rPr lang="en-US" i="1" dirty="0" err="1" smtClean="0"/>
              <a:t>Facebook</a:t>
            </a:r>
            <a:r>
              <a:rPr lang="en-US" dirty="0" smtClean="0"/>
              <a:t> has over 400 million active users</a:t>
            </a:r>
          </a:p>
          <a:p>
            <a:pPr lvl="1"/>
            <a:endParaRPr lang="en-US" dirty="0"/>
          </a:p>
          <a:p>
            <a:r>
              <a:rPr lang="en-US" dirty="0" smtClean="0"/>
              <a:t>Information = data endowed with relevance and purpose (Peter </a:t>
            </a:r>
            <a:r>
              <a:rPr lang="en-US" dirty="0" err="1" smtClean="0"/>
              <a:t>Drucker</a:t>
            </a:r>
            <a:r>
              <a:rPr lang="en-US" dirty="0" smtClean="0"/>
              <a:t>).</a:t>
            </a:r>
          </a:p>
          <a:p>
            <a:pPr lvl="1"/>
            <a:r>
              <a:rPr lang="en-US" dirty="0" smtClean="0"/>
              <a:t>Ex: There are 10,000 </a:t>
            </a:r>
            <a:r>
              <a:rPr lang="en-US" i="1" dirty="0" err="1" smtClean="0"/>
              <a:t>Facebook</a:t>
            </a:r>
            <a:r>
              <a:rPr lang="en-US" dirty="0" smtClean="0"/>
              <a:t> users in my network that I can advertise to.</a:t>
            </a:r>
          </a:p>
          <a:p>
            <a:endParaRPr lang="en-US" dirty="0"/>
          </a:p>
          <a:p>
            <a:r>
              <a:rPr lang="en-US" dirty="0" smtClean="0"/>
              <a:t>Knowledge = information with the most value.</a:t>
            </a:r>
          </a:p>
          <a:p>
            <a:pPr lvl="1"/>
            <a:r>
              <a:rPr lang="en-US" dirty="0" smtClean="0"/>
              <a:t>Ex: </a:t>
            </a:r>
            <a:r>
              <a:rPr lang="en-US" i="1" dirty="0" err="1" smtClean="0"/>
              <a:t>Facebook</a:t>
            </a:r>
            <a:r>
              <a:rPr lang="en-US" i="1" dirty="0" smtClean="0"/>
              <a:t> </a:t>
            </a:r>
            <a:r>
              <a:rPr lang="en-US" dirty="0" smtClean="0"/>
              <a:t>click-</a:t>
            </a:r>
            <a:r>
              <a:rPr lang="en-US" dirty="0" err="1" smtClean="0"/>
              <a:t>throughs</a:t>
            </a:r>
            <a:r>
              <a:rPr lang="en-US" dirty="0" smtClean="0"/>
              <a:t> to purchases happen approximately 2% of the time in online ads.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Tacit vs. Explicit Knowledge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1524000"/>
            <a:ext cx="8382000" cy="5036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6|0.7|2.2"/>
</p:tagLst>
</file>

<file path=ppt/tags/tag2.xml><?xml version="1.0" encoding="utf-8"?>
<p:tagLst xmlns:a="http://schemas.openxmlformats.org/drawingml/2006/main" xmlns:r="http://schemas.openxmlformats.org/officeDocument/2006/relationships" xmlns:p="http://schemas.openxmlformats.org/presentationml/2006/main">
  <p:tag name="TIMING" val="|0.2|0.8|0.5|0.4|0.4|0.4|0.5|0.4|0.5"/>
</p:tagLst>
</file>

<file path=ppt/tags/tag3.xml><?xml version="1.0" encoding="utf-8"?>
<p:tagLst xmlns:a="http://schemas.openxmlformats.org/drawingml/2006/main" xmlns:r="http://schemas.openxmlformats.org/officeDocument/2006/relationships" xmlns:p="http://schemas.openxmlformats.org/presentationml/2006/main">
  <p:tag name="TIMING" val="|0.3|3.2|12.9|1"/>
</p:tagLst>
</file>

<file path=ppt/tags/tag4.xml><?xml version="1.0" encoding="utf-8"?>
<p:tagLst xmlns:a="http://schemas.openxmlformats.org/drawingml/2006/main" xmlns:r="http://schemas.openxmlformats.org/officeDocument/2006/relationships" xmlns:p="http://schemas.openxmlformats.org/presentationml/2006/main">
  <p:tag name="TIMING" val="|17|26.7|2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1306</Words>
  <Application>Microsoft Office PowerPoint</Application>
  <PresentationFormat>On-screen Show (4:3)</PresentationFormat>
  <Paragraphs>128</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Expertise Around Digital Media</vt:lpstr>
      <vt:lpstr>Purpose &amp; Objectives</vt:lpstr>
      <vt:lpstr>A Critical Awareness of Interdisciplinarity</vt:lpstr>
      <vt:lpstr>Slide 4</vt:lpstr>
      <vt:lpstr>Slide 5</vt:lpstr>
      <vt:lpstr>Three Parts</vt:lpstr>
      <vt:lpstr>WHAT IS IT?</vt:lpstr>
      <vt:lpstr>Data vs. Information vs. Knowledge</vt:lpstr>
      <vt:lpstr>Tacit vs. Explicit Knowledge</vt:lpstr>
      <vt:lpstr>Slide 10</vt:lpstr>
      <vt:lpstr>Slide 11</vt:lpstr>
      <vt:lpstr>Slide 12</vt:lpstr>
      <vt:lpstr>Slide 13</vt:lpstr>
      <vt:lpstr>Slide 14</vt:lpstr>
      <vt:lpstr>Interdisciplinary Expertise</vt:lpstr>
      <vt:lpstr>Why IS IT SO TRICKy?</vt:lpstr>
      <vt:lpstr>Why Expertise is Tricky in Digital Media</vt:lpstr>
      <vt:lpstr>Slide 18</vt:lpstr>
      <vt:lpstr>Slide 19</vt:lpstr>
      <vt:lpstr>The Zombie Problem</vt:lpstr>
      <vt:lpstr>Slide 21</vt:lpstr>
      <vt:lpstr>Slide 22</vt:lpstr>
      <vt:lpstr>The Ninja Problem(s)</vt:lpstr>
      <vt:lpstr>Slide 24</vt:lpstr>
      <vt:lpstr>Slide 25</vt:lpstr>
      <vt:lpstr>The Piracy Problem</vt:lpstr>
      <vt:lpstr>Slide 27</vt:lpstr>
      <vt:lpstr>HOW DO WE SHARE IT?</vt:lpstr>
      <vt:lpstr>Information Ecology</vt:lpstr>
      <vt:lpstr>Slide 30</vt:lpstr>
      <vt:lpstr>Pirates, Ninjas, and Zombies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Expertise Around Digital Media</dc:title>
  <dc:creator>Rudy McDaniel</dc:creator>
  <cp:lastModifiedBy>Rudy McDaniel</cp:lastModifiedBy>
  <cp:revision>59</cp:revision>
  <dcterms:created xsi:type="dcterms:W3CDTF">2010-02-11T19:41:34Z</dcterms:created>
  <dcterms:modified xsi:type="dcterms:W3CDTF">2010-02-20T06:55:50Z</dcterms:modified>
</cp:coreProperties>
</file>